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5"/>
    <p:restoredTop sz="93274"/>
  </p:normalViewPr>
  <p:slideViewPr>
    <p:cSldViewPr snapToGrid="0" snapToObjects="1">
      <p:cViewPr varScale="1">
        <p:scale>
          <a:sx n="143" d="100"/>
          <a:sy n="143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theme" Target="theme/theme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customXml" Target="../customXml/item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ustomXml" Target="../customXml/item3.xml"/><Relationship Id="rId3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presProps" Target="presProps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8264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754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283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0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57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67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61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941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35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511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967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25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955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220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364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198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236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27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325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708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077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99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632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422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60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1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743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8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200"/>
            </a:lvl1pPr>
            <a:lvl2pPr lvl="1" algn="ctr">
              <a:spcBef>
                <a:spcPts val="0"/>
              </a:spcBef>
              <a:buSzPct val="100000"/>
              <a:defRPr sz="3200"/>
            </a:lvl2pPr>
            <a:lvl3pPr lvl="2" algn="ctr">
              <a:spcBef>
                <a:spcPts val="0"/>
              </a:spcBef>
              <a:buSzPct val="100000"/>
              <a:defRPr sz="3200"/>
            </a:lvl3pPr>
            <a:lvl4pPr lvl="3" algn="ctr">
              <a:spcBef>
                <a:spcPts val="0"/>
              </a:spcBef>
              <a:buSzPct val="100000"/>
              <a:defRPr sz="3200"/>
            </a:lvl4pPr>
            <a:lvl5pPr lvl="4" algn="ctr">
              <a:spcBef>
                <a:spcPts val="0"/>
              </a:spcBef>
              <a:buSzPct val="100000"/>
              <a:defRPr sz="3200"/>
            </a:lvl5pPr>
            <a:lvl6pPr lvl="5" algn="ctr">
              <a:spcBef>
                <a:spcPts val="0"/>
              </a:spcBef>
              <a:buSzPct val="100000"/>
              <a:defRPr sz="3200"/>
            </a:lvl6pPr>
            <a:lvl7pPr lvl="6" algn="ctr">
              <a:spcBef>
                <a:spcPts val="0"/>
              </a:spcBef>
              <a:buSzPct val="100000"/>
              <a:defRPr sz="3200"/>
            </a:lvl7pPr>
            <a:lvl8pPr lvl="7" algn="ctr">
              <a:spcBef>
                <a:spcPts val="0"/>
              </a:spcBef>
              <a:buSzPct val="100000"/>
              <a:defRPr sz="3200"/>
            </a:lvl8pPr>
            <a:lvl9pPr lvl="8" algn="ctr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lang="en" sz="1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djoin.org" TargetMode="External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thew_barnett@fullertonsd.org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Landing Your First Teaching Job: Nailing Your Interview!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Rafael Plascencia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Principal of Marjorie Veeh Elementary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Tustin Unified School District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4294967295"/>
          </p:nvPr>
        </p:nvSpPr>
        <p:spPr>
          <a:xfrm>
            <a:off x="311700" y="1000075"/>
            <a:ext cx="82608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/>
              <a:t>Why do you want to go into teaching?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/>
              <a:t>Know your WHY?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title" idx="4294967295"/>
          </p:nvPr>
        </p:nvSpPr>
        <p:spPr>
          <a:xfrm>
            <a:off x="887275" y="414125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My First Teaching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11700" y="43685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My First Teaching Position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64900" cy="3416400"/>
          </a:xfrm>
          <a:prstGeom prst="rect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My WHY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400"/>
              <a:t>What I do is not a career but a calling.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400"/>
              <a:t>Throughout my life I have worked to improve the lives of children.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I want to create opportunities for all students to become successful in life.</a:t>
            </a:r>
          </a:p>
        </p:txBody>
      </p:sp>
      <p:pic>
        <p:nvPicPr>
          <p:cNvPr id="194" name="Shape 194" descr="Image result for why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6800" y="1076275"/>
            <a:ext cx="3232100" cy="365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819150" y="1093750"/>
            <a:ext cx="6958500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u="sng" dirty="0" smtClean="0"/>
              <a:t>What NOT to do!</a:t>
            </a:r>
            <a:endParaRPr lang="en" sz="3000" u="sng" dirty="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000" dirty="0"/>
              <a:t>I like the working hours of a teacher.</a:t>
            </a:r>
          </a:p>
          <a:p>
            <a:pPr marL="457200" lvl="0" indent="-41275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900" dirty="0"/>
              <a:t>I want a teacher’s salary &amp; benefits.</a:t>
            </a:r>
          </a:p>
          <a:p>
            <a:pPr marL="457200" lvl="0" indent="-412750" rtl="0">
              <a:spcBef>
                <a:spcPts val="0"/>
              </a:spcBef>
              <a:buSzPct val="100000"/>
            </a:pPr>
            <a:r>
              <a:rPr lang="en" sz="2900" dirty="0"/>
              <a:t>I want to have summers off.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819150" y="391425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My First Teaching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5825" y="363350"/>
            <a:ext cx="7505700" cy="647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Successful Teachers: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533650" y="953750"/>
            <a:ext cx="3971700" cy="370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1. Successful teachers have clear objectives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2. Successful teachers have a sense of purpose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3. Successful teachers are able to live without immediate feedback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4. Successful teachers know when to listen to students and when to ignore them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5. Successful teachers have a positive attitude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6. Successful teachers expect their students to succeed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7. Successful teachers have a sense of humor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2"/>
          </p:nvPr>
        </p:nvSpPr>
        <p:spPr>
          <a:xfrm>
            <a:off x="4505350" y="953750"/>
            <a:ext cx="4337400" cy="3485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8. Successful teachers use praise authentically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9. Successful teachers know how to take risks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10. Successful teachers are consistent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11. Successful teachers are reflective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12. Successful teachers seek out mentors of their own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13. Successful teachers communicate with parents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14. Successful teachers enjoy their work</a:t>
            </a:r>
          </a:p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666666"/>
                </a:solidFill>
                <a:highlight>
                  <a:srgbClr val="F1F1F4"/>
                </a:highlight>
                <a:latin typeface="Arial"/>
                <a:ea typeface="Arial"/>
                <a:cs typeface="Arial"/>
                <a:sym typeface="Arial"/>
              </a:rPr>
              <a:t>15. Successful teachers adapt to student needs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42273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300" b="1"/>
              <a:t>Realities of Teaching</a:t>
            </a:r>
          </a:p>
          <a:p>
            <a:pPr marL="914400" lvl="1" indent="-40005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700"/>
              <a:t>Classroom management</a:t>
            </a:r>
          </a:p>
          <a:p>
            <a:pPr marL="914400" lvl="1" indent="-40005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700"/>
              <a:t>Planning</a:t>
            </a:r>
          </a:p>
          <a:p>
            <a:pPr marL="914400" lvl="1" indent="-400050" rtl="0">
              <a:spcBef>
                <a:spcPts val="0"/>
              </a:spcBef>
              <a:buSzPct val="100000"/>
            </a:pPr>
            <a:r>
              <a:rPr lang="en" sz="2700"/>
              <a:t>Relationship Building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700"/>
              <a:t>Your WHY Matters!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819150" y="50495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My First Teaching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890750" y="1000075"/>
            <a:ext cx="6989100" cy="1179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4200" b="1"/>
              <a:t>First steps in getting hired!</a:t>
            </a:r>
          </a:p>
          <a:p>
            <a:pPr lvl="0" rtl="0">
              <a:spcBef>
                <a:spcPts val="0"/>
              </a:spcBef>
              <a:buNone/>
            </a:pPr>
            <a:endParaRPr sz="3300" b="1"/>
          </a:p>
        </p:txBody>
      </p: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819150" y="4709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My First Teaching Position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1453375" y="1737200"/>
            <a:ext cx="57453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Application Process: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</a:pP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Letter of Introduction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</a:pP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Letter of recommendation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</a:pPr>
            <a:r>
              <a:rPr lang="en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Resume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14775" y="1684175"/>
            <a:ext cx="6004800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to Find a Job and How to Apply</a:t>
            </a:r>
          </a:p>
          <a:p>
            <a:pPr marL="457200" lvl="0" indent="-3937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Edjoin.org - finding a job and applying</a:t>
            </a:r>
          </a:p>
          <a:p>
            <a:pPr marL="457200" lvl="0" indent="-3937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Teacher Match - screening - personality tests and risk assessment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a Teaching Position</a:t>
            </a:r>
          </a:p>
        </p:txBody>
      </p:sp>
      <p:pic>
        <p:nvPicPr>
          <p:cNvPr id="220" name="Shape 220" descr="Image result for submit ic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5800" y="1793250"/>
            <a:ext cx="2076500" cy="213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2"/>
          </p:nvPr>
        </p:nvSpPr>
        <p:spPr>
          <a:xfrm>
            <a:off x="545025" y="1220600"/>
            <a:ext cx="82305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Strong Resume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Interactions with children - Coaching, mentoring, youth group, camp counseling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Experiences - tutoring, volunteering in classrooms, substituting (take everything, do what you are told)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Background - 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Priority 1: courses taken that relate to education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Priority 2: courses in your subject area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Priority 3: academic achievement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19150" y="45955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My First Teaching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819150" y="1141125"/>
            <a:ext cx="71595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Strong Letter of Introduction</a:t>
            </a:r>
          </a:p>
          <a:p>
            <a:pPr marL="457200" lvl="0" indent="-3873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Talk about your why.</a:t>
            </a:r>
          </a:p>
          <a:p>
            <a:pPr marL="457200" lvl="0" indent="-3873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specific examples about teaching.</a:t>
            </a:r>
          </a:p>
          <a:p>
            <a:pPr marL="457200" lvl="0" indent="-3873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Talk about experience</a:t>
            </a:r>
          </a:p>
          <a:p>
            <a:pPr marL="457200" lvl="0" indent="-3873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Positive and enthusiastic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819150" y="482275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My First Teaching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2"/>
          </p:nvPr>
        </p:nvSpPr>
        <p:spPr>
          <a:xfrm>
            <a:off x="772100" y="1347750"/>
            <a:ext cx="7416300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Strong Letters of Recommendation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professional education - teachers and administrators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education related fields - coaching, camp, tutoring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819150" y="527675"/>
            <a:ext cx="7505700" cy="812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Landing My First Teaching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3230150" y="1838500"/>
            <a:ext cx="6050100" cy="8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Rafael Plascencia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700">
                <a:solidFill>
                  <a:srgbClr val="1C3AA9"/>
                </a:solidFill>
                <a:latin typeface="Roboto"/>
                <a:ea typeface="Roboto"/>
                <a:cs typeface="Roboto"/>
                <a:sym typeface="Roboto"/>
              </a:rPr>
              <a:t>Principal of Marjorie Veeh Elementary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700">
                <a:solidFill>
                  <a:srgbClr val="1C3AA9"/>
                </a:solidFill>
                <a:latin typeface="Roboto"/>
                <a:ea typeface="Roboto"/>
                <a:cs typeface="Roboto"/>
                <a:sym typeface="Roboto"/>
              </a:rPr>
              <a:t>rplascencia</a:t>
            </a:r>
            <a:r>
              <a:rPr lang="en" sz="2700" u="sng">
                <a:solidFill>
                  <a:srgbClr val="1C3AA9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@tustin.k12.ca.us.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700">
                <a:solidFill>
                  <a:srgbClr val="1C3AA9"/>
                </a:solidFill>
                <a:latin typeface="Roboto"/>
                <a:ea typeface="Roboto"/>
                <a:cs typeface="Roboto"/>
                <a:sym typeface="Roboto"/>
              </a:rPr>
              <a:t>     @RafaPlascencia6</a:t>
            </a:r>
          </a:p>
        </p:txBody>
      </p:sp>
      <p:pic>
        <p:nvPicPr>
          <p:cNvPr id="136" name="Shape 136" descr="Image result for twitter logo vector"/>
          <p:cNvPicPr preferRelativeResize="0"/>
          <p:nvPr/>
        </p:nvPicPr>
        <p:blipFill rotWithShape="1">
          <a:blip r:embed="rId4">
            <a:alphaModFix/>
          </a:blip>
          <a:srcRect l="5577" t="4009" r="5887" b="6488"/>
          <a:stretch/>
        </p:blipFill>
        <p:spPr>
          <a:xfrm>
            <a:off x="3429050" y="3358681"/>
            <a:ext cx="273600" cy="276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400" y="1507850"/>
            <a:ext cx="2837066" cy="2127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2"/>
          </p:nvPr>
        </p:nvSpPr>
        <p:spPr>
          <a:xfrm>
            <a:off x="4189750" y="1228675"/>
            <a:ext cx="44835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ON TIME - arrive 10-15 minutes early.</a:t>
            </a:r>
          </a:p>
          <a:p>
            <a: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copy of your resume</a:t>
            </a:r>
          </a:p>
          <a:p>
            <a: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professional but relaxed attitude.</a:t>
            </a:r>
          </a:p>
          <a:p>
            <a: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 like you want the job.</a:t>
            </a:r>
          </a:p>
          <a:p>
            <a: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Shake everyone’s hands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2045425" y="274075"/>
            <a:ext cx="43128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Nailing Your Interview!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658525" y="1228675"/>
            <a:ext cx="3451800" cy="32139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b="1"/>
              <a:t>What are some things to keep in mind in an interview?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147600" y="1152475"/>
            <a:ext cx="4246500" cy="3593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619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Dress Appropriately</a:t>
            </a:r>
          </a:p>
          <a:p>
            <a:pPr marL="457200" lvl="0" indent="-3619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Hair - combed/brushed and neat</a:t>
            </a:r>
          </a:p>
          <a:p>
            <a:pPr marL="457200" lvl="0" indent="-3619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Women</a:t>
            </a:r>
          </a:p>
          <a:p>
            <a:pPr marL="914400" lvl="1" indent="-3619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professional blouse</a:t>
            </a:r>
          </a:p>
          <a:p>
            <a:pPr marL="914400" lvl="1" indent="-3619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Skirt or slacks - no jeans</a:t>
            </a:r>
          </a:p>
          <a:p>
            <a:pPr marL="914400" lvl="1" indent="-3619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Coat - if you want</a:t>
            </a:r>
          </a:p>
          <a:p>
            <a:pPr marL="914400" lvl="1" indent="-3619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dress or casual shoes - no athletic shoes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2068125" y="311975"/>
            <a:ext cx="41880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Nailing Your Interview!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4269225" y="1449325"/>
            <a:ext cx="46212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000"/>
              <a:t>Dress Appropriately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000"/>
              <a:t>Hair - combed/brushed and neat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000"/>
              <a:t>Men</a:t>
            </a:r>
          </a:p>
          <a:p>
            <a:pPr marL="914400" lvl="1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000"/>
              <a:t>Shirt</a:t>
            </a:r>
          </a:p>
          <a:p>
            <a:pPr marL="914400" lvl="1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000"/>
              <a:t>Tie</a:t>
            </a:r>
          </a:p>
          <a:p>
            <a:pPr marL="914400" lvl="1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000"/>
              <a:t>Slacks - no jeans</a:t>
            </a:r>
          </a:p>
          <a:p>
            <a:pPr marL="914400" lvl="1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000"/>
              <a:t>Coat - if you want but it looks professional</a:t>
            </a:r>
          </a:p>
          <a:p>
            <a:pPr marL="914400" lvl="1" indent="-3556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000"/>
              <a:t>Dress or casual shoes - no athletic shoes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2"/>
          </p:nvPr>
        </p:nvSpPr>
        <p:spPr>
          <a:xfrm>
            <a:off x="4600075" y="1152475"/>
            <a:ext cx="42321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Interview questions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 on classroom management 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plan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 PBIS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Positive Proactive Strategies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 with parents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not say you would send students to the office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Nailing Your Interview!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975" y="1800200"/>
            <a:ext cx="4011600" cy="25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0337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Interview Questions</a:t>
            </a:r>
          </a:p>
          <a:p>
            <a: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Focus on Pedagogy</a:t>
            </a:r>
          </a:p>
          <a:p>
            <a: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Classroom management </a:t>
            </a:r>
            <a:b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(PBIS Safe and Civil Schools)</a:t>
            </a:r>
          </a:p>
          <a:p>
            <a: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Interactive Strategies</a:t>
            </a:r>
          </a:p>
          <a:p>
            <a: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Reading and Writing</a:t>
            </a:r>
          </a:p>
          <a:p>
            <a: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Core Standards - NGSS</a:t>
            </a:r>
          </a:p>
          <a:p>
            <a:pPr marL="914400" lvl="1" indent="-3746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2170325" y="323300"/>
            <a:ext cx="4063200" cy="664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Nailing Your Interview!</a:t>
            </a:r>
          </a:p>
        </p:txBody>
      </p:sp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450" y="1414150"/>
            <a:ext cx="3213050" cy="20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773725" y="1502500"/>
            <a:ext cx="4835400" cy="3164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Interview Questions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a gmail account and be familiar with Google Docs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an iPad or Chromebook/Laptop</a:t>
            </a:r>
          </a:p>
          <a:p>
            <a: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 how to use a device beyond word processing and slideshows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Nailing Your Interview!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8300" y="1502500"/>
            <a:ext cx="3245000" cy="28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2"/>
          </p:nvPr>
        </p:nvSpPr>
        <p:spPr>
          <a:xfrm>
            <a:off x="556350" y="1152475"/>
            <a:ext cx="48369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Interview Questions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Experiences</a:t>
            </a:r>
          </a:p>
          <a:p>
            <a: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Positive Experiences</a:t>
            </a:r>
          </a:p>
          <a:p>
            <a: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Specific Examples</a:t>
            </a:r>
          </a:p>
          <a:p>
            <a: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confident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2158950" y="334675"/>
            <a:ext cx="41085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Nailing Your Interview!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950" y="1629875"/>
            <a:ext cx="3213050" cy="20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751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000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the Interview</a:t>
            </a:r>
          </a:p>
          <a:p>
            <a:pPr marL="914400" lvl="1" indent="-4000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thank you note or email is a great touch.</a:t>
            </a:r>
          </a:p>
          <a:p>
            <a:pPr marL="914400" lvl="1" indent="-4000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up phone call or email if you do not hear within a week.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2500650" y="391425"/>
            <a:ext cx="4142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Nailing Your Interview!</a:t>
            </a:r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000" y="1480950"/>
            <a:ext cx="3020075" cy="27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2"/>
          </p:nvPr>
        </p:nvSpPr>
        <p:spPr>
          <a:xfrm>
            <a:off x="522275" y="1859250"/>
            <a:ext cx="5415900" cy="1425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 Interview Anyone?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2193025" y="346025"/>
            <a:ext cx="41085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Nailing Your Interview!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950" y="1629875"/>
            <a:ext cx="3213050" cy="20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084613" y="247600"/>
            <a:ext cx="2974800" cy="1021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My Family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8089" y="1337525"/>
            <a:ext cx="4447826" cy="33358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4125" y="480838"/>
            <a:ext cx="5575752" cy="418182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8000" y="354875"/>
            <a:ext cx="3608000" cy="4433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3150" y="344100"/>
            <a:ext cx="3341501" cy="445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 idx="4294967295"/>
          </p:nvPr>
        </p:nvSpPr>
        <p:spPr>
          <a:xfrm>
            <a:off x="1112700" y="2168975"/>
            <a:ext cx="7233000" cy="2088900"/>
          </a:xfrm>
          <a:prstGeom prst="rect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u="sng">
                <a:solidFill>
                  <a:srgbClr val="000000"/>
                </a:solidFill>
              </a:rPr>
              <a:t>We are going to focus on:</a:t>
            </a:r>
          </a:p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1: The application process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</a:rPr>
              <a:t>2: Interviews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1112700" y="322725"/>
            <a:ext cx="7233000" cy="142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 u="sng">
                <a:solidFill>
                  <a:srgbClr val="FF0000"/>
                </a:solidFill>
              </a:rPr>
              <a:t>How do I get my first teaching job?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4294967295"/>
          </p:nvPr>
        </p:nvSpPr>
        <p:spPr>
          <a:xfrm>
            <a:off x="311700" y="715950"/>
            <a:ext cx="88323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Proxima Nova"/>
            </a:pPr>
            <a:r>
              <a:rPr lang="en" sz="2800"/>
              <a:t>A Little About Me</a:t>
            </a: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High School Alt Education (Continuation)</a:t>
            </a: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Community Service Liaison (Gang Prevention)</a:t>
            </a: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High School Prev-Intervention (Drop-Prevention)</a:t>
            </a: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Child Welfare &amp; Attendance Supervisor</a:t>
            </a: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Elementary Assistant Principal </a:t>
            </a: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800"/>
              <a:t>Elementary Principal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4294967295"/>
          </p:nvPr>
        </p:nvSpPr>
        <p:spPr>
          <a:xfrm>
            <a:off x="311700" y="425800"/>
            <a:ext cx="88323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Proxima Nova"/>
            </a:pPr>
            <a:r>
              <a:rPr lang="en" sz="2800"/>
              <a:t>A Little About Me</a:t>
            </a: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Schools First FCU Presidential Forum</a:t>
            </a: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CSUF M.S. Educ Adm/PASC Advisory Board</a:t>
            </a: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GOALS Board of Director</a:t>
            </a: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Facilitator - ACSA New &amp; Aspiring Administrators</a:t>
            </a:r>
          </a:p>
          <a:p>
            <a:pPr marL="914400" lvl="1" indent="-4064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Facilitator - ACSA Principals’ Summer Institute</a:t>
            </a: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800"/>
              <a:t>Past President - ACSA Region 17 (Orange County)</a:t>
            </a: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2800"/>
              <a:t>ACSA State Board of Director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31189f8-a51b-453f-9f0c-3a0b3b65b12f">HNYXMCCMVK3K-966589917-54</_dlc_DocId>
    <_dlc_DocIdUrl xmlns="431189f8-a51b-453f-9f0c-3a0b3b65b12f">
      <Url>https://www.sac.edu/StudentServices/Counseling/TeacherEd/_layouts/15/DocIdRedir.aspx?ID=HNYXMCCMVK3K-966589917-54</Url>
      <Description>HNYXMCCMVK3K-966589917-54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747AE2410D8747872CBE136B4267DF" ma:contentTypeVersion="1" ma:contentTypeDescription="Create a new document." ma:contentTypeScope="" ma:versionID="a78edca3bcb38cce6aff222ee260010a">
  <xsd:schema xmlns:xsd="http://www.w3.org/2001/XMLSchema" xmlns:xs="http://www.w3.org/2001/XMLSchema" xmlns:p="http://schemas.microsoft.com/office/2006/metadata/properties" xmlns:ns2="431189f8-a51b-453f-9f0c-3a0b3b65b12f" xmlns:ns3="bc55c54c-9bc5-4d16-9a61-026adf2e3255" targetNamespace="http://schemas.microsoft.com/office/2006/metadata/properties" ma:root="true" ma:fieldsID="50d6dd5c5b9d157beea24e06dd272638" ns2:_="" ns3:_="">
    <xsd:import namespace="431189f8-a51b-453f-9f0c-3a0b3b65b12f"/>
    <xsd:import namespace="bc55c54c-9bc5-4d16-9a61-026adf2e325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89f8-a51b-453f-9f0c-3a0b3b65b12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5c54c-9bc5-4d16-9a61-026adf2e32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2148BE-A789-4E00-8E06-749CF53D5562}"/>
</file>

<file path=customXml/itemProps2.xml><?xml version="1.0" encoding="utf-8"?>
<ds:datastoreItem xmlns:ds="http://schemas.openxmlformats.org/officeDocument/2006/customXml" ds:itemID="{BB9DDE49-BFB8-4CE9-9A85-189DEDDFCBB4}"/>
</file>

<file path=customXml/itemProps3.xml><?xml version="1.0" encoding="utf-8"?>
<ds:datastoreItem xmlns:ds="http://schemas.openxmlformats.org/officeDocument/2006/customXml" ds:itemID="{5FEDF1B8-0BA7-4EDE-AB5B-17CD87158437}"/>
</file>

<file path=customXml/itemProps4.xml><?xml version="1.0" encoding="utf-8"?>
<ds:datastoreItem xmlns:ds="http://schemas.openxmlformats.org/officeDocument/2006/customXml" ds:itemID="{45CEE38F-6BE4-4F70-ADB6-F48E7D79F1D7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804</Words>
  <Application>Microsoft Macintosh PowerPoint</Application>
  <PresentationFormat>On-screen Show (16:9)</PresentationFormat>
  <Paragraphs>151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Nunito</vt:lpstr>
      <vt:lpstr>Roboto</vt:lpstr>
      <vt:lpstr>Arial</vt:lpstr>
      <vt:lpstr>Calibri</vt:lpstr>
      <vt:lpstr>Proxima Nova</vt:lpstr>
      <vt:lpstr>Alfa Slab One</vt:lpstr>
      <vt:lpstr>Shift</vt:lpstr>
      <vt:lpstr>Landing Your First Teaching Job: Nailing Your Interview!</vt:lpstr>
      <vt:lpstr>PowerPoint Presentation</vt:lpstr>
      <vt:lpstr>My Family</vt:lpstr>
      <vt:lpstr>PowerPoint Presentation</vt:lpstr>
      <vt:lpstr>PowerPoint Presentation</vt:lpstr>
      <vt:lpstr>PowerPoint Presentation</vt:lpstr>
      <vt:lpstr>We are going to focus on: 1: The application process  2: Interviews</vt:lpstr>
      <vt:lpstr>PowerPoint Presentation</vt:lpstr>
      <vt:lpstr>PowerPoint Presentation</vt:lpstr>
      <vt:lpstr>Landing My First Teaching Position</vt:lpstr>
      <vt:lpstr>Landing My First Teaching Position</vt:lpstr>
      <vt:lpstr>Landing My First Teaching Position</vt:lpstr>
      <vt:lpstr>Successful Teachers:</vt:lpstr>
      <vt:lpstr>Landing My First Teaching Position</vt:lpstr>
      <vt:lpstr>Landing My First Teaching Position</vt:lpstr>
      <vt:lpstr>Landing a Teaching Position</vt:lpstr>
      <vt:lpstr>Landing My First Teaching Position</vt:lpstr>
      <vt:lpstr>Landing My First Teaching Position</vt:lpstr>
      <vt:lpstr>Landing My First Teaching Position</vt:lpstr>
      <vt:lpstr>Nailing Your Interview!</vt:lpstr>
      <vt:lpstr>Nailing Your Interview!</vt:lpstr>
      <vt:lpstr>Nailing Your Interview!</vt:lpstr>
      <vt:lpstr>Nailing Your Interview!</vt:lpstr>
      <vt:lpstr>Nailing Your Interview!</vt:lpstr>
      <vt:lpstr>Nailing Your Interview!</vt:lpstr>
      <vt:lpstr>Nailing Your Interview!</vt:lpstr>
      <vt:lpstr>Nailing Your Interview!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Landing Your First Teaching Job: Nailing Your Interview!</dc:title>
  <cp:lastModifiedBy>Rafael Plascencia</cp:lastModifiedBy>
  <cp:revision>2</cp:revision>
  <dcterms:modified xsi:type="dcterms:W3CDTF">2017-11-18T21:21:13Z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0x01010077747AE2410D8747872CBE136B4267DF</vt:lpwstr>
  </property>
  <property fmtid="{D5CDD505-2E9C-101B-9397-08002B2CF9AE}" pid="3" name="_dlc_DocIdItemGuid">
    <vt:lpwstr>b1099547-6123-448f-bec7-a8188f935981</vt:lpwstr>
  </property>
</Properties>
</file>